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27.xml" ContentType="application/vnd.openxmlformats-officedocument.presentationml.slide+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slides/slide25.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26.xml" ContentType="application/vnd.openxmlformats-officedocument.presentationml.slide+xml"/>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s/slide24.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theme/theme1.xml" ContentType="application/vnd.openxmlformats-officedocument.them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6" r:id="rId2"/>
    <p:sldId id="287" r:id="rId3"/>
    <p:sldId id="285" r:id="rId4"/>
    <p:sldId id="277" r:id="rId5"/>
    <p:sldId id="259" r:id="rId6"/>
    <p:sldId id="267" r:id="rId7"/>
    <p:sldId id="268" r:id="rId8"/>
    <p:sldId id="269" r:id="rId9"/>
    <p:sldId id="270" r:id="rId10"/>
    <p:sldId id="271" r:id="rId11"/>
    <p:sldId id="262" r:id="rId12"/>
    <p:sldId id="264" r:id="rId13"/>
    <p:sldId id="266" r:id="rId14"/>
    <p:sldId id="265" r:id="rId15"/>
    <p:sldId id="281" r:id="rId16"/>
    <p:sldId id="282" r:id="rId17"/>
    <p:sldId id="283" r:id="rId18"/>
    <p:sldId id="263" r:id="rId19"/>
    <p:sldId id="272" r:id="rId20"/>
    <p:sldId id="273" r:id="rId21"/>
    <p:sldId id="274" r:id="rId22"/>
    <p:sldId id="275" r:id="rId23"/>
    <p:sldId id="286" r:id="rId24"/>
    <p:sldId id="276" r:id="rId25"/>
    <p:sldId id="278" r:id="rId26"/>
    <p:sldId id="279" r:id="rId27"/>
    <p:sldId id="280" r:id="rId28"/>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77FB6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09" d="100"/>
          <a:sy n="109" d="100"/>
        </p:scale>
        <p:origin x="-872" y="-1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6FD0EA6B-F3AE-F24A-AF27-DF78E507903A}" type="datetimeFigureOut">
              <a:rPr lang="it-IT" smtClean="0"/>
              <a:pPr/>
              <a:t>11-04-2016</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0CF2BA8-5C0E-1940-B06C-6D7656E5B1D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77FB62"/>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D0EA6B-F3AE-F24A-AF27-DF78E507903A}" type="datetimeFigureOut">
              <a:rPr lang="it-IT" smtClean="0"/>
              <a:pPr/>
              <a:t>11-04-2016</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CF2BA8-5C0E-1940-B06C-6D7656E5B1D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b="1" dirty="0" smtClean="0"/>
              <a:t>IL PRIMO NOVECENTO</a:t>
            </a:r>
            <a:endParaRPr lang="it-IT" b="1" dirty="0"/>
          </a:p>
        </p:txBody>
      </p:sp>
      <p:sp>
        <p:nvSpPr>
          <p:cNvPr id="3" name="Sottotitolo 2"/>
          <p:cNvSpPr>
            <a:spLocks noGrp="1"/>
          </p:cNvSpPr>
          <p:nvPr>
            <p:ph type="subTitle" idx="1"/>
          </p:nvPr>
        </p:nvSpPr>
        <p:spPr/>
        <p:txBody>
          <a:bodyPr/>
          <a:lstStyle/>
          <a:p>
            <a:r>
              <a:rPr lang="it-IT" dirty="0" smtClean="0"/>
              <a:t>Crepuscolari, Futuristi e </a:t>
            </a:r>
            <a:r>
              <a:rPr lang="it-IT" dirty="0" err="1" smtClean="0"/>
              <a:t>Vociani</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MALATTIA TRA DOLORE E IRONIA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Un altro tema particolarmente caro ai Crepuscolari è quello della malattia (</a:t>
            </a:r>
            <a:r>
              <a:rPr lang="it-IT" dirty="0" err="1" smtClean="0"/>
              <a:t>Gozzano</a:t>
            </a:r>
            <a:r>
              <a:rPr lang="it-IT" dirty="0" smtClean="0"/>
              <a:t> e Corazzini moriranno di tisi) che diventa metafora primaria del disagio e della fatica del vivere.</a:t>
            </a:r>
          </a:p>
          <a:p>
            <a:pPr algn="just"/>
            <a:r>
              <a:rPr lang="it-IT" dirty="0" smtClean="0"/>
              <a:t>Tuttavia in una poesia come quella crepuscolare un simile motivo non incontra mai quello del grido o della disperazione, ma si traduce in una mestizia, filtrata talora da una rassegnata ironia, preludio a certe atmosfere </a:t>
            </a:r>
            <a:r>
              <a:rPr lang="it-IT" dirty="0" err="1" smtClean="0"/>
              <a:t>sveviane</a:t>
            </a:r>
            <a:r>
              <a:rPr lang="it-IT" smtClean="0"/>
              <a:t>. </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Marino Moretti</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Piove. È </a:t>
            </a:r>
            <a:r>
              <a:rPr lang="it-IT" b="1" dirty="0" smtClean="0"/>
              <a:t>mercoledì</a:t>
            </a:r>
            <a:r>
              <a:rPr lang="it-IT" dirty="0" smtClean="0"/>
              <a:t>. Sono a </a:t>
            </a:r>
            <a:r>
              <a:rPr lang="it-IT" b="1" dirty="0" smtClean="0"/>
              <a:t>Cesena</a:t>
            </a:r>
            <a:r>
              <a:rPr lang="it-IT" dirty="0" smtClean="0"/>
              <a:t>,/ospite della mia sorella sposa,/sposa da sei, da sette mesi appena.</a:t>
            </a:r>
          </a:p>
          <a:p>
            <a:pPr algn="just"/>
            <a:r>
              <a:rPr lang="it-IT" dirty="0" smtClean="0"/>
              <a:t>Batte la pioggia il </a:t>
            </a:r>
            <a:r>
              <a:rPr lang="it-IT" b="1" dirty="0" smtClean="0"/>
              <a:t>grigio borgo</a:t>
            </a:r>
            <a:r>
              <a:rPr lang="it-IT" dirty="0" smtClean="0"/>
              <a:t>, lava/la faccia della casa senza posa,/schiuma a piè delle gronde come bava.</a:t>
            </a:r>
          </a:p>
          <a:p>
            <a:pPr algn="just"/>
            <a:r>
              <a:rPr lang="it-IT" b="1" dirty="0" smtClean="0"/>
              <a:t>Tu</a:t>
            </a:r>
            <a:r>
              <a:rPr lang="it-IT" dirty="0" smtClean="0"/>
              <a:t> mi sorridi. </a:t>
            </a:r>
            <a:r>
              <a:rPr lang="it-IT" b="1" dirty="0" smtClean="0"/>
              <a:t>Io sono triste</a:t>
            </a:r>
            <a:r>
              <a:rPr lang="it-IT" dirty="0" smtClean="0"/>
              <a:t>. E forse/triste è per te la pioggia cittadina,/</a:t>
            </a:r>
            <a:r>
              <a:rPr lang="it-IT" b="1" dirty="0" smtClean="0"/>
              <a:t>il nuovo amore che non ti soccorse</a:t>
            </a:r>
            <a:endParaRPr lang="it-IT" b="1"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Sergio Corazzini</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b="1" dirty="0" smtClean="0"/>
              <a:t>Perché tu mi dici: poeta</a:t>
            </a:r>
            <a:r>
              <a:rPr lang="it-IT" dirty="0" smtClean="0"/>
              <a:t>?/</a:t>
            </a:r>
            <a:r>
              <a:rPr lang="it-IT" b="1" dirty="0" smtClean="0"/>
              <a:t>Io non sono un poeta</a:t>
            </a:r>
            <a:r>
              <a:rPr lang="it-IT" dirty="0" smtClean="0"/>
              <a:t>./Io </a:t>
            </a:r>
            <a:r>
              <a:rPr lang="it-IT" b="1" u="sng" dirty="0" smtClean="0"/>
              <a:t>non sono che </a:t>
            </a:r>
            <a:r>
              <a:rPr lang="it-IT" dirty="0" smtClean="0"/>
              <a:t>un </a:t>
            </a:r>
            <a:r>
              <a:rPr lang="it-IT" b="1" dirty="0" smtClean="0"/>
              <a:t>piccolo fanciullo che piange</a:t>
            </a:r>
            <a:r>
              <a:rPr lang="it-IT" dirty="0" smtClean="0"/>
              <a:t>./Vedi: </a:t>
            </a:r>
            <a:r>
              <a:rPr lang="it-IT" b="1" u="sng" dirty="0" smtClean="0"/>
              <a:t>non ho che </a:t>
            </a:r>
            <a:r>
              <a:rPr lang="it-IT" dirty="0" smtClean="0"/>
              <a:t>le </a:t>
            </a:r>
            <a:r>
              <a:rPr lang="it-IT" dirty="0" err="1" smtClean="0"/>
              <a:t>lagrime</a:t>
            </a:r>
            <a:r>
              <a:rPr lang="it-IT" dirty="0" smtClean="0"/>
              <a:t> da offrire al Silenzio./Perché tu mi dici: poeta?/</a:t>
            </a:r>
          </a:p>
          <a:p>
            <a:pPr algn="just"/>
            <a:r>
              <a:rPr lang="it-IT" dirty="0" smtClean="0"/>
              <a:t>Le mie tristezze sono </a:t>
            </a:r>
            <a:r>
              <a:rPr lang="it-IT" b="1" u="sng" dirty="0" smtClean="0"/>
              <a:t>povere tristezze comuni</a:t>
            </a:r>
            <a:r>
              <a:rPr lang="it-IT" dirty="0" smtClean="0"/>
              <a:t>./Le mie gioie furono semplici,/semplici così, che se io dovessi confessarle a te arrossirei./Oggi io penso a morire./</a:t>
            </a:r>
          </a:p>
          <a:p>
            <a:pPr algn="just"/>
            <a:r>
              <a:rPr lang="it-IT" b="1" dirty="0" smtClean="0"/>
              <a:t>Io voglio morire, solamente, perché sono stanco</a:t>
            </a:r>
            <a:r>
              <a:rPr lang="it-IT" dirty="0" smtClean="0"/>
              <a:t>;/solamente perché i grandi </a:t>
            </a:r>
            <a:r>
              <a:rPr lang="it-IT" dirty="0" err="1" smtClean="0"/>
              <a:t>angioli</a:t>
            </a:r>
            <a:r>
              <a:rPr lang="it-IT" dirty="0" smtClean="0"/>
              <a:t>/su le vetrate delle </a:t>
            </a:r>
            <a:r>
              <a:rPr lang="it-IT" dirty="0" err="1" smtClean="0"/>
              <a:t>catedrali</a:t>
            </a:r>
            <a:r>
              <a:rPr lang="it-IT" dirty="0" smtClean="0"/>
              <a:t>/mi fanno tramare d'amore e d'angoscia;/solamente perché, io sono, oramai, rassegnato come uno specchio,/come </a:t>
            </a:r>
            <a:r>
              <a:rPr lang="it-IT" b="1" dirty="0" smtClean="0"/>
              <a:t>un povero specchio melanconico</a:t>
            </a:r>
            <a:r>
              <a:rPr lang="it-IT" dirty="0" smtClean="0"/>
              <a:t>./Vedi che io non sono un poeta:/</a:t>
            </a:r>
            <a:r>
              <a:rPr lang="it-IT" b="1" dirty="0" smtClean="0"/>
              <a:t>sono un fanciullo triste che ha voglia di morire.</a:t>
            </a:r>
          </a:p>
          <a:p>
            <a:pPr algn="just"/>
            <a:endParaRPr lang="it-IT" dirty="0" smtClean="0"/>
          </a:p>
          <a:p>
            <a:pPr algn="r">
              <a:buNone/>
            </a:pPr>
            <a:r>
              <a:rPr lang="it-IT" dirty="0" smtClean="0"/>
              <a:t>da </a:t>
            </a:r>
            <a:r>
              <a:rPr lang="it-IT" i="1" dirty="0" smtClean="0"/>
              <a:t>Desolazione del povero poeta sentimentale</a:t>
            </a:r>
            <a:endParaRPr lang="it-IT" i="1"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G. </a:t>
            </a:r>
            <a:r>
              <a:rPr lang="it-IT" dirty="0" err="1" smtClean="0"/>
              <a:t>Gozzano</a:t>
            </a:r>
            <a:endParaRPr lang="it-IT" dirty="0"/>
          </a:p>
        </p:txBody>
      </p:sp>
      <p:sp>
        <p:nvSpPr>
          <p:cNvPr id="3" name="Segnaposto contenuto 2"/>
          <p:cNvSpPr>
            <a:spLocks noGrp="1"/>
          </p:cNvSpPr>
          <p:nvPr>
            <p:ph idx="1"/>
          </p:nvPr>
        </p:nvSpPr>
        <p:spPr/>
        <p:txBody>
          <a:bodyPr/>
          <a:lstStyle/>
          <a:p>
            <a:pPr algn="just"/>
            <a:endParaRPr lang="it-IT" dirty="0" smtClean="0"/>
          </a:p>
          <a:p>
            <a:pPr algn="just"/>
            <a:endParaRPr lang="it-IT" dirty="0" smtClean="0"/>
          </a:p>
          <a:p>
            <a:pPr algn="just"/>
            <a:r>
              <a:rPr lang="it-IT" sz="3600" dirty="0" smtClean="0"/>
              <a:t>Chi sono? È tanto </a:t>
            </a:r>
            <a:r>
              <a:rPr lang="it-IT" sz="3600" b="1" dirty="0" smtClean="0"/>
              <a:t>strano</a:t>
            </a:r>
            <a:r>
              <a:rPr lang="it-IT" sz="3600" dirty="0" smtClean="0"/>
              <a:t> fra tante cose </a:t>
            </a:r>
            <a:r>
              <a:rPr lang="it-IT" sz="3600" b="1" dirty="0" smtClean="0"/>
              <a:t>strambe</a:t>
            </a:r>
            <a:r>
              <a:rPr lang="it-IT" sz="3600" dirty="0" smtClean="0"/>
              <a:t> un </a:t>
            </a:r>
            <a:r>
              <a:rPr lang="it-IT" sz="3600" b="1" dirty="0" smtClean="0"/>
              <a:t>coso</a:t>
            </a:r>
            <a:r>
              <a:rPr lang="it-IT" sz="3600" dirty="0" smtClean="0"/>
              <a:t> con due gambe </a:t>
            </a:r>
            <a:r>
              <a:rPr lang="it-IT" sz="3600" b="1" dirty="0" smtClean="0"/>
              <a:t>detto</a:t>
            </a:r>
            <a:r>
              <a:rPr lang="it-IT" sz="3600" dirty="0" err="1" smtClean="0"/>
              <a:t> </a:t>
            </a:r>
            <a:r>
              <a:rPr lang="it-IT" sz="3600" b="1" dirty="0" err="1" smtClean="0"/>
              <a:t>guidogozzan</a:t>
            </a:r>
            <a:r>
              <a:rPr lang="it-IT" sz="3600" b="1" dirty="0" smtClean="0"/>
              <a:t>o</a:t>
            </a:r>
            <a:r>
              <a:rPr lang="it-IT" sz="3600" dirty="0" smtClean="0"/>
              <a:t>! </a:t>
            </a:r>
          </a:p>
          <a:p>
            <a:pPr algn="just"/>
            <a:endParaRPr lang="it-IT" dirty="0" smtClean="0"/>
          </a:p>
          <a:p>
            <a:pPr algn="r">
              <a:buNone/>
            </a:pPr>
            <a:r>
              <a:rPr lang="it-IT" dirty="0" smtClean="0"/>
              <a:t>da </a:t>
            </a:r>
            <a:r>
              <a:rPr lang="it-IT" i="1" dirty="0" smtClean="0"/>
              <a:t>Nemesi</a:t>
            </a:r>
          </a:p>
          <a:p>
            <a:endParaRPr lang="it-IT" dirty="0" smtClean="0"/>
          </a:p>
          <a:p>
            <a:endParaRPr lang="it-IT" dirty="0" smtClean="0"/>
          </a:p>
          <a:p>
            <a:endParaRPr lang="it-IT"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Aldo Palazzeschi</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err="1" smtClean="0"/>
              <a:t>Tri</a:t>
            </a:r>
            <a:r>
              <a:rPr lang="it-IT" dirty="0" smtClean="0"/>
              <a:t>, </a:t>
            </a:r>
            <a:r>
              <a:rPr lang="it-IT" dirty="0" err="1" smtClean="0"/>
              <a:t>tri</a:t>
            </a:r>
            <a:r>
              <a:rPr lang="it-IT" dirty="0" smtClean="0"/>
              <a:t> /</a:t>
            </a:r>
            <a:r>
              <a:rPr lang="it-IT" dirty="0" err="1" smtClean="0"/>
              <a:t>fru</a:t>
            </a:r>
            <a:r>
              <a:rPr lang="it-IT" dirty="0" smtClean="0"/>
              <a:t> </a:t>
            </a:r>
            <a:r>
              <a:rPr lang="it-IT" dirty="0" err="1" smtClean="0"/>
              <a:t>fru</a:t>
            </a:r>
            <a:r>
              <a:rPr lang="it-IT" dirty="0" smtClean="0"/>
              <a:t>,/uhi uhi uhi,/</a:t>
            </a:r>
            <a:r>
              <a:rPr lang="it-IT" dirty="0" err="1" smtClean="0"/>
              <a:t>ihu</a:t>
            </a:r>
            <a:r>
              <a:rPr lang="it-IT" dirty="0" smtClean="0"/>
              <a:t> </a:t>
            </a:r>
            <a:r>
              <a:rPr lang="it-IT" dirty="0" err="1" smtClean="0"/>
              <a:t>ihu</a:t>
            </a:r>
            <a:r>
              <a:rPr lang="it-IT" dirty="0" smtClean="0"/>
              <a:t>, </a:t>
            </a:r>
            <a:r>
              <a:rPr lang="it-IT" dirty="0" err="1" smtClean="0"/>
              <a:t>ihu</a:t>
            </a:r>
            <a:r>
              <a:rPr lang="it-IT" dirty="0" smtClean="0"/>
              <a:t>.</a:t>
            </a:r>
          </a:p>
          <a:p>
            <a:pPr algn="just"/>
            <a:r>
              <a:rPr lang="it-IT" dirty="0" smtClean="0"/>
              <a:t>Il poeta si diverte,/pazzamente,/smisuratamente.</a:t>
            </a:r>
          </a:p>
          <a:p>
            <a:pPr algn="just"/>
            <a:r>
              <a:rPr lang="it-IT" dirty="0" smtClean="0"/>
              <a:t>Non lo state a insolentire/,</a:t>
            </a:r>
            <a:r>
              <a:rPr lang="it-IT" dirty="0" err="1" smtClean="0"/>
              <a:t>lasciatelo</a:t>
            </a:r>
            <a:r>
              <a:rPr lang="it-IT" dirty="0" smtClean="0"/>
              <a:t> divertire/poveretto,/queste piccole corbellerie/sono il suo diletto./</a:t>
            </a:r>
          </a:p>
          <a:p>
            <a:pPr algn="just"/>
            <a:r>
              <a:rPr lang="it-IT" dirty="0" smtClean="0"/>
              <a:t>Cucù </a:t>
            </a:r>
            <a:r>
              <a:rPr lang="it-IT" dirty="0" err="1" smtClean="0"/>
              <a:t>rurù</a:t>
            </a:r>
            <a:r>
              <a:rPr lang="it-IT" dirty="0" smtClean="0"/>
              <a:t>,/</a:t>
            </a:r>
            <a:r>
              <a:rPr lang="it-IT" dirty="0" err="1" smtClean="0"/>
              <a:t>rurù</a:t>
            </a:r>
            <a:r>
              <a:rPr lang="it-IT" dirty="0" smtClean="0"/>
              <a:t> cucù,/</a:t>
            </a:r>
            <a:r>
              <a:rPr lang="it-IT" dirty="0" err="1" smtClean="0"/>
              <a:t>cuccuccurucù</a:t>
            </a:r>
            <a:r>
              <a:rPr lang="it-IT" dirty="0" smtClean="0"/>
              <a:t>!/</a:t>
            </a:r>
          </a:p>
          <a:p>
            <a:pPr algn="just"/>
            <a:r>
              <a:rPr lang="it-IT" dirty="0" smtClean="0"/>
              <a:t>Cosa sono queste indecenze?/Queste strofe bisbetiche?Licenze, licenze,/licenze poetiche,/Sono la mia passione.</a:t>
            </a:r>
          </a:p>
          <a:p>
            <a:pPr algn="just"/>
            <a:r>
              <a:rPr lang="it-IT" dirty="0" err="1" smtClean="0"/>
              <a:t>Bubububu</a:t>
            </a:r>
            <a:r>
              <a:rPr lang="it-IT" dirty="0" smtClean="0"/>
              <a:t>,/</a:t>
            </a:r>
            <a:r>
              <a:rPr lang="it-IT" dirty="0" err="1" smtClean="0"/>
              <a:t>fufufufu</a:t>
            </a:r>
            <a:r>
              <a:rPr lang="it-IT" dirty="0" smtClean="0"/>
              <a:t>,/</a:t>
            </a:r>
            <a:r>
              <a:rPr lang="it-IT" dirty="0" err="1" smtClean="0"/>
              <a:t>Friù</a:t>
            </a:r>
            <a:r>
              <a:rPr lang="it-IT" dirty="0" smtClean="0"/>
              <a:t>!/</a:t>
            </a:r>
            <a:r>
              <a:rPr lang="it-IT" dirty="0" err="1" smtClean="0"/>
              <a:t>Friù</a:t>
            </a:r>
            <a:r>
              <a:rPr lang="it-IT" dirty="0" smtClean="0"/>
              <a:t>!/</a:t>
            </a:r>
          </a:p>
          <a:p>
            <a:pPr algn="just"/>
            <a:r>
              <a:rPr lang="it-IT" dirty="0" smtClean="0"/>
              <a:t>Se d’un qualunque nesso/</a:t>
            </a:r>
            <a:r>
              <a:rPr lang="it-IT" dirty="0" err="1" smtClean="0"/>
              <a:t>son</a:t>
            </a:r>
            <a:r>
              <a:rPr lang="it-IT" dirty="0" smtClean="0"/>
              <a:t> prive,/perché le scrive/quel fesso?</a:t>
            </a:r>
          </a:p>
          <a:p>
            <a:pPr algn="just"/>
            <a:r>
              <a:rPr lang="it-IT" dirty="0" err="1" smtClean="0"/>
              <a:t>Bilobilobiobilobilo</a:t>
            </a:r>
            <a:r>
              <a:rPr lang="it-IT" dirty="0" smtClean="0"/>
              <a:t>/</a:t>
            </a:r>
            <a:r>
              <a:rPr lang="it-IT" dirty="0" err="1" smtClean="0"/>
              <a:t>blum</a:t>
            </a:r>
            <a:r>
              <a:rPr lang="it-IT" dirty="0" smtClean="0"/>
              <a:t>!/</a:t>
            </a:r>
            <a:r>
              <a:rPr lang="it-IT" dirty="0" err="1" smtClean="0"/>
              <a:t>Filofilofilofilofilo</a:t>
            </a:r>
            <a:r>
              <a:rPr lang="it-IT" dirty="0" smtClean="0"/>
              <a:t>/</a:t>
            </a:r>
            <a:r>
              <a:rPr lang="it-IT" dirty="0" err="1" smtClean="0"/>
              <a:t>flum</a:t>
            </a:r>
            <a:r>
              <a:rPr lang="it-IT" dirty="0" smtClean="0"/>
              <a:t>!</a:t>
            </a:r>
            <a:endParaRPr lang="it-IT"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GRANDE AVANGUARDIA ITALIANA: IL FUTURISMO</a:t>
            </a:r>
            <a:endParaRPr lang="it-IT" dirty="0"/>
          </a:p>
        </p:txBody>
      </p:sp>
      <p:sp>
        <p:nvSpPr>
          <p:cNvPr id="3" name="Segnaposto contenuto 2"/>
          <p:cNvSpPr>
            <a:spLocks noGrp="1"/>
          </p:cNvSpPr>
          <p:nvPr>
            <p:ph idx="1"/>
          </p:nvPr>
        </p:nvSpPr>
        <p:spPr/>
        <p:txBody>
          <a:bodyPr>
            <a:normAutofit fontScale="85000" lnSpcReduction="10000"/>
          </a:bodyPr>
          <a:lstStyle/>
          <a:p>
            <a:pPr algn="just"/>
            <a:r>
              <a:rPr lang="it-IT" dirty="0" smtClean="0"/>
              <a:t>Nel 1909 esce in francese sul giornale “</a:t>
            </a:r>
            <a:r>
              <a:rPr lang="it-IT" i="1" dirty="0" smtClean="0"/>
              <a:t>Le Figaro</a:t>
            </a:r>
            <a:r>
              <a:rPr lang="it-IT" dirty="0" smtClean="0"/>
              <a:t>”, il primo manifesto del Futurismo redatto dai futuristi italiani, guidati da F. T. Marinetti (Alessandria d’Egitto 1876 </a:t>
            </a:r>
            <a:r>
              <a:rPr lang="it-IT" dirty="0" err="1" smtClean="0"/>
              <a:t>–</a:t>
            </a:r>
            <a:r>
              <a:rPr lang="it-IT" dirty="0" smtClean="0"/>
              <a:t> Como 1944) che si proponeva come distruttore delle idee di arte, poesia e letteratura affermatesi prima di allora. </a:t>
            </a:r>
          </a:p>
          <a:p>
            <a:pPr algn="just"/>
            <a:r>
              <a:rPr lang="it-IT" dirty="0" smtClean="0"/>
              <a:t>I principi innovatori del Futurismo si richiamano a ciò che di più vivo e nuovo si poteva allora sperimentare: energia, movimento, velocità pericolo. </a:t>
            </a:r>
          </a:p>
          <a:p>
            <a:pPr algn="just"/>
            <a:r>
              <a:rPr lang="it-IT" dirty="0" smtClean="0"/>
              <a:t>Si oppongono alla tradizione razionale e sentimentale con il motto “</a:t>
            </a:r>
            <a:r>
              <a:rPr lang="it-IT" i="1" dirty="0" smtClean="0"/>
              <a:t>Uccidiamo il Chiaro di Luna</a:t>
            </a:r>
            <a:r>
              <a:rPr lang="it-IT" dirty="0" smtClean="0"/>
              <a:t>”</a:t>
            </a:r>
            <a:endParaRPr lang="it-IT"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PAROLIBERISMO, ANALOGIA E RIFIUTO DELLA PUNTEGGIATURA</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Nel Manifesto tecnico della letteratura futurista si annuncia il principio del </a:t>
            </a:r>
            <a:r>
              <a:rPr lang="it-IT" b="1" dirty="0" err="1" smtClean="0"/>
              <a:t>paroliberismo</a:t>
            </a:r>
            <a:r>
              <a:rPr lang="it-IT" dirty="0" smtClean="0"/>
              <a:t>, ossia la necessità di dare finalmente libertà alle parole attraverso vari procedimenti quali </a:t>
            </a:r>
            <a:r>
              <a:rPr lang="it-IT" b="1" dirty="0" smtClean="0"/>
              <a:t>l’eliminazione della punteggiatura</a:t>
            </a:r>
            <a:r>
              <a:rPr lang="it-IT" dirty="0" smtClean="0"/>
              <a:t>, </a:t>
            </a:r>
            <a:r>
              <a:rPr lang="it-IT" b="1" dirty="0" smtClean="0"/>
              <a:t>l’accostamento dei sostantivi per analogia</a:t>
            </a:r>
            <a:r>
              <a:rPr lang="it-IT" dirty="0" smtClean="0"/>
              <a:t>, il </a:t>
            </a:r>
            <a:r>
              <a:rPr lang="it-IT" b="1" dirty="0" smtClean="0"/>
              <a:t>dominio dell’intuizione</a:t>
            </a:r>
            <a:r>
              <a:rPr lang="it-IT" dirty="0" smtClean="0"/>
              <a:t>. La </a:t>
            </a:r>
            <a:r>
              <a:rPr lang="it-IT" b="1" dirty="0" smtClean="0"/>
              <a:t>simultaneità</a:t>
            </a:r>
            <a:r>
              <a:rPr lang="it-IT" dirty="0" smtClean="0"/>
              <a:t> cioè l’azzerarsi del tempo, diventa un principio fondamentale. Intuizione, analogia, rumore, simultaneità vengono espressi anche grazie al ricorso della visività della scrittura: il </a:t>
            </a:r>
            <a:r>
              <a:rPr lang="it-IT" b="1" dirty="0" smtClean="0"/>
              <a:t>connubio con la grafica </a:t>
            </a:r>
            <a:r>
              <a:rPr lang="it-IT" dirty="0" smtClean="0"/>
              <a:t>si rivela un mezzo essenziale nella poetica futurista. </a:t>
            </a:r>
            <a:endParaRPr lang="it-IT"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FUTURISMO, LA GUERRA E LA POLITICA</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sz="2595" dirty="0" smtClean="0"/>
              <a:t>Le battaglie non sono un tema qualsiasi, un puro esercizio di scrittura. Il legame con la guerra è centrale , il motore che connota in maniera decisa e decisiva la presenza dei futuristi in Italia.</a:t>
            </a:r>
          </a:p>
          <a:p>
            <a:pPr algn="just"/>
            <a:r>
              <a:rPr lang="it-IT" sz="2595" dirty="0" smtClean="0"/>
              <a:t>Così come si esaltano “il movimento aggressivo”, “lo schiaffo e il pugno”, così come la “lotta” è vista quale principio generale positivo e “bello”, la guerra rappresenta un atto di evoluzione, vitalità e vitalismo, festa e “pienezza” sensoriale.</a:t>
            </a:r>
          </a:p>
          <a:p>
            <a:pPr algn="just"/>
            <a:r>
              <a:rPr lang="it-IT" sz="2595" dirty="0" smtClean="0"/>
              <a:t>Ardengo Soffici, Corrado Govoni e Giovanni Papini caldeggiano insistentemente l’intervento dell’Italia in guerra.</a:t>
            </a:r>
          </a:p>
          <a:p>
            <a:pPr algn="just"/>
            <a:r>
              <a:rPr lang="it-IT" sz="2595" dirty="0" smtClean="0"/>
              <a:t>Nel 1915, nello scritto “</a:t>
            </a:r>
            <a:r>
              <a:rPr lang="it-IT" sz="2595" i="1" dirty="0" smtClean="0"/>
              <a:t>Guerra come sola igiene del mondo</a:t>
            </a:r>
            <a:r>
              <a:rPr lang="it-IT" sz="2595" dirty="0" smtClean="0"/>
              <a:t>” sono riuniti i testi che dal 1909 avevano esaltato la necessità del conflitto.  </a:t>
            </a:r>
          </a:p>
          <a:p>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 Manifesto del </a:t>
            </a:r>
            <a:r>
              <a:rPr lang="it-IT" dirty="0" err="1" smtClean="0"/>
              <a:t>Futurismo-F</a:t>
            </a:r>
            <a:r>
              <a:rPr lang="it-IT" dirty="0" smtClean="0"/>
              <a:t>. </a:t>
            </a:r>
            <a:r>
              <a:rPr lang="it-IT" dirty="0" err="1" smtClean="0"/>
              <a:t>T.Marinetti</a:t>
            </a:r>
            <a:r>
              <a:rPr lang="it-IT" dirty="0" smtClean="0"/>
              <a:t/>
            </a:r>
            <a:br>
              <a:rPr lang="it-IT" dirty="0" smtClean="0"/>
            </a:br>
            <a:r>
              <a:rPr lang="it-IT" dirty="0" smtClean="0"/>
              <a:t>1909</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err="1" smtClean="0"/>
              <a:t>1</a:t>
            </a:r>
            <a:r>
              <a:rPr lang="it-IT" dirty="0" smtClean="0"/>
              <a:t>. Noi vogliamo cantare </a:t>
            </a:r>
            <a:r>
              <a:rPr lang="it-IT" b="1" dirty="0" smtClean="0"/>
              <a:t>l'amor del pericolo</a:t>
            </a:r>
            <a:r>
              <a:rPr lang="it-IT" dirty="0" smtClean="0"/>
              <a:t>, l'abitudine all'energia e alla temerità. </a:t>
            </a:r>
            <a:r>
              <a:rPr lang="it-IT" dirty="0" err="1" smtClean="0"/>
              <a:t>2</a:t>
            </a:r>
            <a:r>
              <a:rPr lang="it-IT" dirty="0" smtClean="0"/>
              <a:t>. Il coraggio, l'audacia, la ribellione, saranno elementi essenziali della nostra poesia. </a:t>
            </a:r>
            <a:r>
              <a:rPr lang="it-IT" dirty="0" err="1" smtClean="0"/>
              <a:t>3</a:t>
            </a:r>
            <a:r>
              <a:rPr lang="it-IT" dirty="0" smtClean="0"/>
              <a:t>. La letteratura esaltò fino ad oggi l'immobilità pensosa, l'estasi e il sonno. </a:t>
            </a:r>
            <a:r>
              <a:rPr lang="it-IT" b="1" dirty="0" smtClean="0"/>
              <a:t>Noi vogliamo esaltare il movimento aggressivo, l'insonnia febbrile, il passo di corsa, il salto mortale, lo schiaffo ed il </a:t>
            </a:r>
            <a:r>
              <a:rPr lang="it-IT" b="1" dirty="0" err="1" smtClean="0"/>
              <a:t>pugno</a:t>
            </a:r>
            <a:r>
              <a:rPr lang="it-IT" dirty="0" err="1" smtClean="0"/>
              <a:t>. 4</a:t>
            </a:r>
            <a:r>
              <a:rPr lang="it-IT" dirty="0" smtClean="0"/>
              <a:t>. Noi affermiamo che la magnificenza del mondo si è arricchita di una bellezza nuova: </a:t>
            </a:r>
            <a:r>
              <a:rPr lang="it-IT" b="1" dirty="0" smtClean="0"/>
              <a:t>la bellezza della velocità</a:t>
            </a:r>
            <a:r>
              <a:rPr lang="it-IT" dirty="0" smtClean="0"/>
              <a:t>. </a:t>
            </a:r>
            <a:r>
              <a:rPr lang="it-IT" b="1" dirty="0" smtClean="0"/>
              <a:t>Un automobile da corsa </a:t>
            </a:r>
            <a:r>
              <a:rPr lang="it-IT" dirty="0" smtClean="0"/>
              <a:t>col suo cofano adorno di grossi tubi simili a serpenti dall'alito esplosivo... un automobile ruggente, che sembra correre sulla mitraglia, </a:t>
            </a:r>
            <a:r>
              <a:rPr lang="it-IT" b="1" dirty="0" smtClean="0"/>
              <a:t>è più bello della Vittoria di Samotracia</a:t>
            </a:r>
            <a:r>
              <a:rPr lang="it-IT" dirty="0" smtClean="0"/>
              <a:t>. </a:t>
            </a:r>
            <a:r>
              <a:rPr lang="it-IT" dirty="0" err="1" smtClean="0"/>
              <a:t>5</a:t>
            </a:r>
            <a:r>
              <a:rPr lang="it-IT" dirty="0" smtClean="0"/>
              <a:t>. </a:t>
            </a:r>
            <a:r>
              <a:rPr lang="it-IT" b="1" dirty="0" smtClean="0"/>
              <a:t>Noi vogliamo inneggiare all'uomo che tiene il volante</a:t>
            </a:r>
            <a:r>
              <a:rPr lang="it-IT" dirty="0" smtClean="0"/>
              <a:t>, la cui asta ideale attraversa la Terra, lanciata a corsa, essa pure, sul circuito della sua orbita. </a:t>
            </a:r>
            <a:r>
              <a:rPr lang="it-IT" dirty="0" err="1" smtClean="0"/>
              <a:t>6</a:t>
            </a:r>
            <a:r>
              <a:rPr lang="it-IT" dirty="0" smtClean="0"/>
              <a:t> Bisogna che il poeta si prodighi, con ardore, sfarzo e munificenza, per aumentare l'entusiastico fervore degli elementi primordiali</a:t>
            </a:r>
            <a:r>
              <a:rPr lang="it-IT" i="1" dirty="0" smtClean="0"/>
              <a:t>.</a:t>
            </a:r>
            <a:endParaRPr lang="it-IT"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Manifesto del Futurismo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err="1" smtClean="0"/>
              <a:t>7</a:t>
            </a:r>
            <a:r>
              <a:rPr lang="it-IT" dirty="0" smtClean="0"/>
              <a:t>. </a:t>
            </a:r>
            <a:r>
              <a:rPr lang="it-IT" b="1" dirty="0" smtClean="0"/>
              <a:t>Non v'è più bellezza, se non nella lotta</a:t>
            </a:r>
            <a:r>
              <a:rPr lang="it-IT" dirty="0" smtClean="0"/>
              <a:t>. Nessuna opera che non abbia un carattere aggressivo può essere un capolavoro. </a:t>
            </a:r>
            <a:r>
              <a:rPr lang="it-IT" b="1" dirty="0" smtClean="0"/>
              <a:t>La poesia deve essere concepita come un violento assalto contro le forze ignote, per ridurle a prostrarsi davanti all'uomo</a:t>
            </a:r>
            <a:r>
              <a:rPr lang="it-IT" dirty="0" smtClean="0"/>
              <a:t>. </a:t>
            </a:r>
            <a:r>
              <a:rPr lang="it-IT" dirty="0" err="1" smtClean="0"/>
              <a:t>8</a:t>
            </a:r>
            <a:r>
              <a:rPr lang="it-IT" dirty="0" smtClean="0"/>
              <a:t>. Noi siamo sul promontorio estremo dei secoli!... Perché dovremmo guardarci alle spalle, se vogliamo sfondare le misteriose porte dell'Impossibile? </a:t>
            </a:r>
            <a:r>
              <a:rPr lang="it-IT" b="1" dirty="0" smtClean="0"/>
              <a:t>Il Tempo e lo Spazio morirono ieri. Noi viviamo già nell'assoluto, poiché abbiamo già creata l'eterna velocità onnipresente</a:t>
            </a:r>
            <a:r>
              <a:rPr lang="it-IT" dirty="0" smtClean="0"/>
              <a:t>.</a:t>
            </a:r>
            <a:r>
              <a:rPr lang="it-IT" dirty="0" err="1" smtClean="0"/>
              <a:t> 9</a:t>
            </a:r>
            <a:r>
              <a:rPr lang="it-IT" dirty="0" smtClean="0"/>
              <a:t>. Noi vogliamo glorificare la </a:t>
            </a:r>
            <a:r>
              <a:rPr lang="it-IT" b="1" dirty="0" smtClean="0"/>
              <a:t>guerra - sola igiene del mondo </a:t>
            </a:r>
            <a:r>
              <a:rPr lang="it-IT" dirty="0" smtClean="0"/>
              <a:t>- il militarismo, il patriottismo, il gesto distruttore dei libertari, le belle idee per cui si muore e </a:t>
            </a:r>
            <a:r>
              <a:rPr lang="it-IT" b="1" dirty="0" smtClean="0"/>
              <a:t>il disprezzo della donna</a:t>
            </a:r>
            <a:r>
              <a:rPr lang="it-IT" dirty="0" smtClean="0"/>
              <a:t>. 10. </a:t>
            </a:r>
            <a:r>
              <a:rPr lang="it-IT" b="1" dirty="0" smtClean="0"/>
              <a:t>Noi vogliamo distruggere i musei, le biblioteche, le accademie d'ogni speci</a:t>
            </a:r>
            <a:r>
              <a:rPr lang="it-IT" dirty="0" smtClean="0"/>
              <a:t>e, e combattere contro il moralismo, il femminismo e contro ogni viltà opportunistica o utilitaria.</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L’età dell’ansia</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L’Ottocento positivista si era chiuso seminando perplessità attorno alle proprie certezze.</a:t>
            </a:r>
          </a:p>
          <a:p>
            <a:pPr algn="just"/>
            <a:r>
              <a:rPr lang="it-IT" dirty="0" smtClean="0"/>
              <a:t>Il Decadentismo di fine secolo aveva, infatti, aperto più di qualche spiraglio alla riflessione e al dubbio, gettando ombre sulla possibilità di di progresso sociale ed economico. </a:t>
            </a:r>
          </a:p>
          <a:p>
            <a:pPr algn="just"/>
            <a:r>
              <a:rPr lang="it-IT" dirty="0" smtClean="0"/>
              <a:t>Il Novecento si apre su questi stessi problemi: il nuovo secolo inizia mostrando un’inquietudine che si intensificherà fino a condurre l’Europa verso la tragedia della Prima Guerra Mondiale.</a:t>
            </a:r>
          </a:p>
          <a:p>
            <a:pPr algn="just"/>
            <a:r>
              <a:rPr lang="it-IT" dirty="0" smtClean="0"/>
              <a:t>In questo clima di trasformazioni e tensioni assistiamo allo scardinamento delle certezze </a:t>
            </a:r>
            <a:r>
              <a:rPr lang="it-IT" dirty="0" smtClean="0"/>
              <a:t>positivistiche. </a:t>
            </a:r>
            <a:endParaRPr lang="it-IT"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Manifesto del Futurismo (</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smtClean="0"/>
              <a:t>11. Noi canteremo le grandi folle agitate dal lavoro, dal piacere o dalla sommossa: canteremo le maree multicolori o polifoniche delle rivoluzioni nelle capitali moderne; canteremo il vibrante fervore notturno degli arsenali e dei cantieri incendiati da violente lune elettriche; le stazioni ingorde, divoratrici di serpi che fumano; le officine appese alle nuvole pei contorti fili dei loro fumi; i ponti simili a ginnasti giganti che scavalcano i fiumi, balenanti al sole con un luccichio di coltelli; i piroscafi avventurosi che fiutano l'orizzonte, le locomotive dall'ampio petto, che scalpitano sulle rotaie, come enormi cavalli d'acciaio imbrigliati di tubi, e il volo scivolante degli aeroplani, la cui elica garrisce al vento come una bandiera e sembra applaudire come una folla entusiasta</a:t>
            </a:r>
            <a:r>
              <a:rPr lang="it-IT" b="1" dirty="0" smtClean="0"/>
              <a:t>. È dall'Italia, che noi lanciamo pel mondo questo nostro manifesto di violenza travolgente e incendiaria, col quale fondiamo oggi il «Futurismo», perché vogliamo liberare questo paese dalla sua fetida cancrena di professori, d'</a:t>
            </a:r>
            <a:r>
              <a:rPr lang="it-IT" b="1" dirty="0" err="1" smtClean="0"/>
              <a:t>archeologhi</a:t>
            </a:r>
            <a:r>
              <a:rPr lang="it-IT" b="1" dirty="0" smtClean="0"/>
              <a:t>, di ciceroni e d'</a:t>
            </a:r>
            <a:r>
              <a:rPr lang="it-IT" b="1" dirty="0" err="1" smtClean="0"/>
              <a:t>antiquarii</a:t>
            </a:r>
            <a:r>
              <a:rPr lang="it-IT" b="1" dirty="0" smtClean="0"/>
              <a:t>. </a:t>
            </a:r>
            <a:r>
              <a:rPr lang="it-IT" dirty="0" smtClean="0"/>
              <a:t>Già per troppo tempo l'Italia è stata un mercato di rigattieri. Noi vogliamo liberarla dagl'innumerevoli musei che la coprono tutta di cimiteri innumerevoli. Musei: cimiteri!... Identici, veramente, per la sinistra promiscuità di tanti corpi che non si conoscono. Musei: dormitori pubblici in cui si riposa per sempre accanto ad esseri odiati o ignoti! Musei: assurdi macelli di pittori e scultori che varino trucidandosi ferocemente a colpi di colori e di linee, lungo le pareti contese!</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- 1912</a:t>
            </a:r>
            <a:endParaRPr lang="it-IT" dirty="0"/>
          </a:p>
        </p:txBody>
      </p:sp>
      <p:sp>
        <p:nvSpPr>
          <p:cNvPr id="3" name="Segnaposto contenuto 2"/>
          <p:cNvSpPr>
            <a:spLocks noGrp="1"/>
          </p:cNvSpPr>
          <p:nvPr>
            <p:ph idx="1"/>
          </p:nvPr>
        </p:nvSpPr>
        <p:spPr/>
        <p:txBody>
          <a:bodyPr>
            <a:normAutofit fontScale="55000" lnSpcReduction="20000"/>
          </a:bodyPr>
          <a:lstStyle/>
          <a:p>
            <a:pPr algn="just"/>
            <a:r>
              <a:rPr lang="it-IT" dirty="0" err="1" smtClean="0"/>
              <a:t>1</a:t>
            </a:r>
            <a:r>
              <a:rPr lang="it-IT" dirty="0" smtClean="0"/>
              <a:t>. Bisogna distruggere la sintassi disponendo i sostantivi a caso, come nascono.2. Si deve usare il verbo all'infinito, perché si adatti elasticamente al sostantivo e non lo sottoponga all'io dello scrittore che osserva o immagina. Il verbo all'infinito può, solo, dare il senso della continuità della vita e l'elasticità dell'intuizione che la percepisce.3. Si deve abolire l'aggettivo, perché il sostantivo nudo conservi il suo colore essenziale. L'aggettivo avendo in sé un carattere di sfumatura, è inconcepibile con la nostra visione dinamica, poiché suppone una sosta, una meditazione.4. Si deve abolire l'avverbio, vecchia fibbia che tiene unite l'una all'altra le parole. L'avverbio conserva alla frase una fastidiosa unità di tono.5. Ogni sostantivo deve avere il suo doppio, cioè il sostantivo deve essere seguito, senza congiunzione, dal sostantivo a cui è legato per analogia. Esempio: uomo-torpediniera, donna-golfo, folla-risacca, piazza-imbuto, porta-rubinetto.Siccome la velocità aerea ha moltiplicato la nostra conoscenza dei mondo, la percezione per analogia diventa sempre più naturale per l'uomo. Bisogna dunque sopprimere il come, il quale, il così, il simile a. Meglio ancora, bisogna fondere direttamente l'oggetto coll'immagine che esso evoca, dando l'immagine in </a:t>
            </a:r>
            <a:r>
              <a:rPr lang="it-IT" dirty="0" err="1" smtClean="0"/>
              <a:t>iscorcio</a:t>
            </a:r>
            <a:r>
              <a:rPr lang="it-IT" dirty="0" smtClean="0"/>
              <a:t> mediante una sola parola essenziale.</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a:t>
            </a:r>
            <a:r>
              <a:rPr lang="it-IT" dirty="0" err="1" smtClean="0"/>
              <a:t>2</a:t>
            </a:r>
            <a:r>
              <a:rPr lang="it-IT" dirty="0" smtClean="0"/>
              <a:t>)</a:t>
            </a:r>
            <a:endParaRPr lang="it-IT" dirty="0"/>
          </a:p>
        </p:txBody>
      </p:sp>
      <p:sp>
        <p:nvSpPr>
          <p:cNvPr id="3" name="Segnaposto contenuto 2"/>
          <p:cNvSpPr>
            <a:spLocks noGrp="1"/>
          </p:cNvSpPr>
          <p:nvPr>
            <p:ph idx="1"/>
          </p:nvPr>
        </p:nvSpPr>
        <p:spPr/>
        <p:txBody>
          <a:bodyPr>
            <a:normAutofit fontScale="62500" lnSpcReduction="20000"/>
          </a:bodyPr>
          <a:lstStyle/>
          <a:p>
            <a:pPr algn="just"/>
            <a:r>
              <a:rPr lang="it-IT" dirty="0" err="1" smtClean="0"/>
              <a:t>6</a:t>
            </a:r>
            <a:r>
              <a:rPr lang="it-IT" dirty="0" smtClean="0"/>
              <a:t>. Abolire anche la punteggiatura. Essendo soppressi gli aggettivi, gli avverbi e le congiunzioni, la punteggiatura è naturalmente annullata, nella continuità varia di uno stile vivo che si crea da sé, senza le soste assurde delle virgole e dei punti. Per accentuare certi movimenti e indicare le loro direzioni, s'impiegheranno segni della matematica: + - </a:t>
            </a:r>
            <a:r>
              <a:rPr lang="it-IT" dirty="0" err="1" smtClean="0"/>
              <a:t>x</a:t>
            </a:r>
            <a:r>
              <a:rPr lang="it-IT" dirty="0" smtClean="0"/>
              <a:t> : = &gt; &lt;, e i segni musicali.7. Gli scrittori si sono abbandonati finora all'analogia immediata. Hanno paragonato per esempio l'animale all'uomo o ad un altro animale, il che equivale ancora, press'a poco, a una specie di fotografia... (Hanno paragonato per esempio un fox-terrier a un piccolissimo puro-sangue. Altri, più avanzati, potrebbero paragonare quello stesso fox-terrier trepidante a una piccola macchina Morse. Io lo paragono invece a un'acqua ribollente. V'è in ciò una gradazione di analogie sempre più vaste, vi sono dei rapporti sempre più profondi e solidi, quantunque lontanissimi.)L'analogia non è altro che l'amore profondo che collega le cose distanti, apparentemente diverse ed ostili. Solo per mezzo di analogie vastissime uno stile orchestrale, ad un tempo policromo, polifonico, e polimorfo, può abbracciare la vita della materia.</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a:t>
            </a:r>
            <a:r>
              <a:rPr lang="it-IT" dirty="0" err="1" smtClean="0"/>
              <a:t>3</a:t>
            </a:r>
            <a:r>
              <a:rPr lang="it-IT" dirty="0" smtClean="0"/>
              <a:t>)</a:t>
            </a:r>
            <a:endParaRPr lang="it-IT" dirty="0"/>
          </a:p>
        </p:txBody>
      </p:sp>
      <p:sp>
        <p:nvSpPr>
          <p:cNvPr id="3" name="Segnaposto contenuto 2"/>
          <p:cNvSpPr>
            <a:spLocks noGrp="1"/>
          </p:cNvSpPr>
          <p:nvPr>
            <p:ph idx="1"/>
          </p:nvPr>
        </p:nvSpPr>
        <p:spPr/>
        <p:txBody>
          <a:bodyPr>
            <a:normAutofit fontScale="85000" lnSpcReduction="20000"/>
          </a:bodyPr>
          <a:lstStyle/>
          <a:p>
            <a:pPr algn="just">
              <a:buNone/>
            </a:pPr>
            <a:r>
              <a:rPr lang="it-IT" dirty="0" smtClean="0"/>
              <a:t>	11. Distruggere nella letteratura l'«io», cioè tutta la psicologia. L'uomo completamente avariato dalla biblioteca e dal museo, sottoposto a una logica e ad una saggezza spaventose, non offre assolutamente più interesse alcuno. Dunque, dobbiamo abolirlo nella letteratura, e sostituirlo finalmente colla materia, di cui si deve afferrare l'essenza a colpi d'intuizione, la qual cosa non potranno mai fare i fisici né i chimici. Sorprendere attraverso gli oggetti in libertà e i motori capricciosi, la respirazione, la sensibilità e gli istinti dei metalli, delle pietre, del legno ecc. Sostituire la psicologia dell'uomo, ormai esaurita, con l'ossessione lirica della materia.</a:t>
            </a: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Manifesto tecnico della letteratura futurista (</a:t>
            </a:r>
            <a:r>
              <a:rPr lang="it-IT" dirty="0" err="1" smtClean="0"/>
              <a:t>4</a:t>
            </a:r>
            <a:r>
              <a:rPr lang="it-IT" dirty="0" smtClean="0"/>
              <a:t>)</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Ci gridano: «La vostra letteratura non sarà bella! Non avremo più la sinfonia verbale, dagli armoniosi dondolii, e dalle cadenze tranquillizzanti!» Ciò è bene inteso! E che fortuna! Noi utilizziamo, invece, tutti i suoni brutali, tutti i gridi espressivi della vita violenta che ci circonda. Facciamo coraggiosamente il «brutto» in letteratura, e uccidiamo dovunque la solennità. Via! non prendete di quest'arie da grandi sacerdoti, nell'ascoltarmi! Bisogna sputare ogni giorno sull'Altare dell'Arte! Noi entriamo nei </a:t>
            </a:r>
            <a:r>
              <a:rPr lang="it-IT" dirty="0" err="1" smtClean="0"/>
              <a:t>dominii</a:t>
            </a:r>
            <a:r>
              <a:rPr lang="it-IT" dirty="0" smtClean="0"/>
              <a:t> sconfinati della libera intuizione. Dopo il verso libero, ecco finalmente le parole in libertà!</a:t>
            </a:r>
            <a:endParaRPr lang="it-IT" dirty="0"/>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RIVISTE </a:t>
            </a:r>
            <a:r>
              <a:rPr lang="it-IT" dirty="0" err="1" smtClean="0"/>
              <a:t>–</a:t>
            </a:r>
            <a:r>
              <a:rPr lang="it-IT" dirty="0" smtClean="0"/>
              <a:t> “</a:t>
            </a:r>
            <a:r>
              <a:rPr lang="it-IT" i="1" dirty="0" smtClean="0"/>
              <a:t>LACERBA”</a:t>
            </a:r>
            <a:r>
              <a:rPr lang="it-IT" dirty="0" smtClean="0"/>
              <a:t> (1913-1915)</a:t>
            </a:r>
            <a:endParaRPr lang="it-IT" dirty="0"/>
          </a:p>
        </p:txBody>
      </p:sp>
      <p:sp>
        <p:nvSpPr>
          <p:cNvPr id="3" name="Segnaposto contenuto 2"/>
          <p:cNvSpPr>
            <a:spLocks noGrp="1"/>
          </p:cNvSpPr>
          <p:nvPr>
            <p:ph idx="1"/>
          </p:nvPr>
        </p:nvSpPr>
        <p:spPr/>
        <p:txBody>
          <a:bodyPr>
            <a:normAutofit lnSpcReduction="10000"/>
          </a:bodyPr>
          <a:lstStyle/>
          <a:p>
            <a:pPr algn="just"/>
            <a:r>
              <a:rPr lang="it-IT" dirty="0" smtClean="0"/>
              <a:t>Fondata da Giovanni Papini e Ardengo Soffici.</a:t>
            </a:r>
          </a:p>
          <a:p>
            <a:pPr algn="just"/>
            <a:r>
              <a:rPr lang="it-IT" dirty="0" smtClean="0"/>
              <a:t>Afferma un modello di intellettuale che presenta tratti polemici e aggressivi sia sul piano politica sia su quello letterario. Per esempio, sono interventisti. </a:t>
            </a:r>
          </a:p>
          <a:p>
            <a:pPr algn="just"/>
            <a:r>
              <a:rPr lang="it-IT" dirty="0" smtClean="0"/>
              <a:t>Questi atteggiamenti esibizionistici e provocatori sfociano nell’esaltazione della forza come strumento di risoluzione dei conflitti </a:t>
            </a:r>
            <a:r>
              <a:rPr lang="it-IT" dirty="0" err="1" smtClean="0"/>
              <a:t>storico-sociali</a:t>
            </a:r>
            <a:r>
              <a:rPr lang="it-IT" dirty="0" smtClean="0"/>
              <a:t>. </a:t>
            </a:r>
            <a:endParaRPr lang="it-IT"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LE RIVISTE </a:t>
            </a:r>
            <a:r>
              <a:rPr lang="it-IT" dirty="0" err="1" smtClean="0"/>
              <a:t>–</a:t>
            </a:r>
            <a:r>
              <a:rPr lang="it-IT" dirty="0" smtClean="0"/>
              <a:t> “</a:t>
            </a:r>
            <a:r>
              <a:rPr lang="it-IT" i="1" dirty="0" smtClean="0"/>
              <a:t>LA VOCE</a:t>
            </a:r>
            <a:r>
              <a:rPr lang="it-IT" dirty="0" smtClean="0"/>
              <a:t>” (1908-1914)</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dirty="0" smtClean="0"/>
              <a:t>Fondata da Giuseppe Prezzolini, nasce a Firenze come luogo di dibattito e approfondimento civile e politico. Per Prezzolini la letteratura ha una funzione etica e civile di conservazione, difesa e trasmissione dei valori e della libertà di pensiero. </a:t>
            </a:r>
          </a:p>
          <a:p>
            <a:pPr algn="just"/>
            <a:r>
              <a:rPr lang="it-IT" dirty="0" smtClean="0"/>
              <a:t>La rivista si propone di dare voce  alla critica all’estetismo e ad atteggiamenti decadenti propugnando un deciso impegno etico. Essi esprimono la loro modernità rifiutando, in letteratura, il romanzo e la novella e preferendo il frammento, espressione della soggettività.</a:t>
            </a:r>
            <a:endParaRPr lang="it-IT"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RIVISTE </a:t>
            </a:r>
            <a:r>
              <a:rPr lang="it-IT" dirty="0" err="1" smtClean="0"/>
              <a:t>–</a:t>
            </a:r>
            <a:r>
              <a:rPr lang="it-IT" dirty="0" smtClean="0"/>
              <a:t> </a:t>
            </a:r>
            <a:r>
              <a:rPr lang="it-IT" i="1" dirty="0" smtClean="0"/>
              <a:t>SOLARIA</a:t>
            </a:r>
            <a:r>
              <a:rPr lang="it-IT" dirty="0" smtClean="0"/>
              <a:t> ( 1926-1936) </a:t>
            </a:r>
            <a:endParaRPr lang="it-IT" dirty="0"/>
          </a:p>
        </p:txBody>
      </p:sp>
      <p:sp>
        <p:nvSpPr>
          <p:cNvPr id="3" name="Segnaposto contenuto 2"/>
          <p:cNvSpPr>
            <a:spLocks noGrp="1"/>
          </p:cNvSpPr>
          <p:nvPr>
            <p:ph idx="1"/>
          </p:nvPr>
        </p:nvSpPr>
        <p:spPr/>
        <p:txBody>
          <a:bodyPr/>
          <a:lstStyle/>
          <a:p>
            <a:pPr algn="just"/>
            <a:r>
              <a:rPr lang="it-IT" dirty="0" smtClean="0"/>
              <a:t>In opposizione al frammentismo dei </a:t>
            </a:r>
            <a:r>
              <a:rPr lang="it-IT" dirty="0" err="1" smtClean="0"/>
              <a:t>Vociani</a:t>
            </a:r>
            <a:r>
              <a:rPr lang="it-IT" dirty="0" smtClean="0"/>
              <a:t> si trova l’opera della rivista fiorentina </a:t>
            </a:r>
            <a:r>
              <a:rPr lang="it-IT" dirty="0" err="1" smtClean="0"/>
              <a:t>Solaria</a:t>
            </a:r>
            <a:r>
              <a:rPr lang="it-IT" dirty="0" smtClean="0"/>
              <a:t>, i cui nomi più eminenti sono quelli di Carlo Emilio Gadda, Eugenio Montale, Elio Vittorini. </a:t>
            </a:r>
          </a:p>
          <a:p>
            <a:pPr algn="just"/>
            <a:r>
              <a:rPr lang="it-IT" dirty="0" smtClean="0"/>
              <a:t>La rivista promuoverà la narrativa di Svevo e riserva grande spazio alla letteratura europea ( Proust, Joyce, Woolf, Kafka, Mann)</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letteratura italiana nel Primo Novecento</a:t>
            </a:r>
            <a:endParaRPr lang="it-IT" dirty="0"/>
          </a:p>
        </p:txBody>
      </p:sp>
      <p:sp>
        <p:nvSpPr>
          <p:cNvPr id="3" name="Segnaposto contenuto 2"/>
          <p:cNvSpPr>
            <a:spLocks noGrp="1"/>
          </p:cNvSpPr>
          <p:nvPr>
            <p:ph idx="1"/>
          </p:nvPr>
        </p:nvSpPr>
        <p:spPr/>
        <p:txBody>
          <a:bodyPr>
            <a:normAutofit fontScale="70000" lnSpcReduction="20000"/>
          </a:bodyPr>
          <a:lstStyle/>
          <a:p>
            <a:pPr algn="just"/>
            <a:r>
              <a:rPr lang="it-IT" dirty="0" smtClean="0"/>
              <a:t>La letteratura del primo Novecento riflette questa inquietudine.</a:t>
            </a:r>
          </a:p>
          <a:p>
            <a:pPr algn="just"/>
            <a:r>
              <a:rPr lang="it-IT" dirty="0" smtClean="0"/>
              <a:t>L’ultima voce d’un uomo considerato responsabile della sua storia, concepita come consapevole conquista della civiltà e della piena coscienza di sé, fu la filosofia idealistica e storicistica di Benedetto Croce e Giovanni Gentile, fedele ad un’idea di progresso fondato su valori spirituali, fiduciosa nella razionalità del reale e della storia, avversa al Positivismo, al marxismo e all’irrazionalismo.</a:t>
            </a:r>
          </a:p>
          <a:p>
            <a:pPr algn="just"/>
            <a:r>
              <a:rPr lang="it-IT" dirty="0" smtClean="0"/>
              <a:t>Le posizioni neoidealistiche prevalsero nel mondo della cultura alta e nella scuola, in opposizione alla letteratura militante, dominata dal senso di crisi dei valori e della stessa persona, dall’avvertita problematicità del vivere e del conoscere, lontana da ogni certezza di approdi. Da qui l’alternarsi di “avanguardie”, ossia di posizioni artistiche dominate da un’idea conflittuale della realtà, evidente anche nel sovvertimento delle strutture formali, e di “restaurazione” o difese di un passato migliore che il Croce identificò in Carducci. </a:t>
            </a: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Una sensibilità </a:t>
            </a:r>
            <a:r>
              <a:rPr lang="it-IT" dirty="0" err="1" smtClean="0"/>
              <a:t>nuova…</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r>
              <a:rPr lang="it-IT" dirty="0" smtClean="0"/>
              <a:t>Negli anni che precedono la Prima Guerra Mondiale:</a:t>
            </a:r>
          </a:p>
          <a:p>
            <a:pPr algn="just"/>
            <a:r>
              <a:rPr lang="it-IT" u="sng" dirty="0" smtClean="0"/>
              <a:t>IN EUROPA</a:t>
            </a:r>
            <a:r>
              <a:rPr lang="it-IT" dirty="0" smtClean="0"/>
              <a:t>: si respira un’aria tesa, ricca di fermento, anticipatrice di eventi rivoluzionari. In ambito artistico si diffonde la ricerca si una nuova espressività e di nuovi codici. Il fermento di quegli anni favorisce la nascita delle cosiddette avanguardie storiche che rompono gli schemi della tradizione per trasformare radicalmente il modo di pensare l’arte in Europa: Cubismo, Dadaismo, Surrealismo, Espressionismo.</a:t>
            </a:r>
          </a:p>
          <a:p>
            <a:pPr algn="just"/>
            <a:r>
              <a:rPr lang="it-IT" u="sng" dirty="0" smtClean="0"/>
              <a:t>IN ITALIA</a:t>
            </a:r>
            <a:r>
              <a:rPr lang="it-IT" dirty="0" smtClean="0"/>
              <a:t>: anche l’Italia partecipa al fermento delle avanguardie, in particolare col movimento del Futurismo, movimento precipuamente italiano, fondato da Filippo Tommaso Marinetti, accerchiato da un gruppo di pittori scultori e intellettuali inizialmente organizzati in riviste come “La Voce” o “</a:t>
            </a:r>
            <a:r>
              <a:rPr lang="it-IT" dirty="0" err="1" smtClean="0"/>
              <a:t>Lacerba</a:t>
            </a:r>
            <a:r>
              <a:rPr lang="it-IT" dirty="0" smtClean="0"/>
              <a:t>”.  Altri intellettuali si orienteranno in una ricerca differente, più sommessa, che si concretizzerà nella cosiddetta linea crepuscolare, meno tonante e più pacata, ma comunque ricca di innovazioni poetiche. </a:t>
            </a:r>
          </a:p>
          <a:p>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nuove poetiche</a:t>
            </a:r>
            <a:endParaRPr lang="it-IT" dirty="0"/>
          </a:p>
        </p:txBody>
      </p:sp>
      <p:sp>
        <p:nvSpPr>
          <p:cNvPr id="3" name="Segnaposto contenuto 2"/>
          <p:cNvSpPr>
            <a:spLocks noGrp="1"/>
          </p:cNvSpPr>
          <p:nvPr>
            <p:ph idx="1"/>
          </p:nvPr>
        </p:nvSpPr>
        <p:spPr/>
        <p:txBody>
          <a:bodyPr>
            <a:normAutofit fontScale="70000" lnSpcReduction="20000"/>
          </a:bodyPr>
          <a:lstStyle/>
          <a:p>
            <a:pPr algn="just">
              <a:buNone/>
            </a:pPr>
            <a:endParaRPr lang="it-IT" dirty="0" smtClean="0"/>
          </a:p>
          <a:p>
            <a:pPr marL="514350" indent="-514350" algn="just">
              <a:buAutoNum type="arabicPeriod"/>
            </a:pPr>
            <a:r>
              <a:rPr lang="it-IT" b="1" dirty="0" smtClean="0"/>
              <a:t>CREPUSCOLARI</a:t>
            </a:r>
            <a:r>
              <a:rPr lang="it-IT" dirty="0" smtClean="0"/>
              <a:t>: senso della realtà come fluire di labili parvenze, a cominciare dal proprio Io, la rinuncia ad ogni ideale, ad ogni certezza e ad ogni avventura spirituale, che si concreta in un deluso ripiegamento sulla vita quotidiana meschina e consunta.</a:t>
            </a:r>
          </a:p>
          <a:p>
            <a:pPr marL="514350" indent="-514350" algn="just">
              <a:buAutoNum type="arabicPeriod"/>
            </a:pPr>
            <a:r>
              <a:rPr lang="it-IT" b="1" dirty="0" smtClean="0"/>
              <a:t>FUTURISMO</a:t>
            </a:r>
            <a:r>
              <a:rPr lang="it-IT" dirty="0" smtClean="0"/>
              <a:t>: a questa malinconia romantica volle reagire il Futurismo, che portò alle estreme conseguenze l’intuizione romantico-decadente della vita come istinto e azione e volle esprimere questo slancio vitale nella forza aggressiva, cantando la guerra e la civiltà della macchina. </a:t>
            </a:r>
          </a:p>
          <a:p>
            <a:pPr marL="514350" indent="-514350" algn="just">
              <a:buAutoNum type="arabicPeriod"/>
            </a:pPr>
            <a:r>
              <a:rPr lang="it-IT" b="1" dirty="0" smtClean="0"/>
              <a:t>L’ESPERIENZA DELLE RIVISTE: </a:t>
            </a:r>
            <a:r>
              <a:rPr lang="it-IT" dirty="0" smtClean="0"/>
              <a:t>Nei primi decenni del Novecento proliferano le riviste, sedi privilegiate per lo sviluppo del dibattito intellettuale. La classe intellettuale piccolo-borghese avverte la necessità di riconquistare un ruolo attivo e un peso sociale. Culla di questa fioritura è Firenze.</a:t>
            </a: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CREPUSCOLARI</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smtClean="0"/>
              <a:t>Definizione data nei primi anni del Novecento dal critico Giuseppe Antonio </a:t>
            </a:r>
            <a:r>
              <a:rPr lang="it-IT" dirty="0" err="1" smtClean="0"/>
              <a:t>Borgese</a:t>
            </a:r>
            <a:r>
              <a:rPr lang="it-IT" dirty="0" smtClean="0"/>
              <a:t> ad alcuni poeti che non si unirono mai in una vera e propria scuola poetica, le cui voci non più rappresentative sono Marino Moretti (Cesena), Aldo Palazzeschi (Firenze), Corrado Govoni (Ferrara), Sergio Corazzini (Roma) e Guido </a:t>
            </a:r>
            <a:r>
              <a:rPr lang="it-IT" dirty="0" err="1" smtClean="0"/>
              <a:t>Gozzano</a:t>
            </a:r>
            <a:r>
              <a:rPr lang="it-IT" dirty="0" smtClean="0"/>
              <a:t> (Torino), accomunati dalla giovane età e dalla comune provenienza da ambienti borghesi o piccolo-borghesi (le </a:t>
            </a:r>
            <a:r>
              <a:rPr lang="it-IT" i="1" dirty="0" smtClean="0"/>
              <a:t>buone cose di pessimo gusto</a:t>
            </a:r>
            <a:r>
              <a:rPr lang="it-IT" dirty="0" smtClean="0"/>
              <a:t>)</a:t>
            </a:r>
          </a:p>
          <a:p>
            <a:pPr algn="just"/>
            <a:r>
              <a:rPr lang="it-IT" dirty="0" smtClean="0"/>
              <a:t>La metafora sottolinea la tonalità poetica nuova, dopo le esaltazioni eroiche </a:t>
            </a:r>
            <a:r>
              <a:rPr lang="it-IT" dirty="0" err="1" smtClean="0"/>
              <a:t>carducciane</a:t>
            </a:r>
            <a:r>
              <a:rPr lang="it-IT" dirty="0" smtClean="0"/>
              <a:t>, la semplicità ispirata del “fanciullino” </a:t>
            </a:r>
            <a:r>
              <a:rPr lang="it-IT" dirty="0" err="1" smtClean="0"/>
              <a:t>pascoliano</a:t>
            </a:r>
            <a:r>
              <a:rPr lang="it-IT" dirty="0" smtClean="0"/>
              <a:t> e la sontuosità dannunziana: negli accenti prosaici e dimessi, nel provincialismo domestico, sembra di leggere una rinuncia agli incanti della letteratura. </a:t>
            </a:r>
          </a:p>
          <a:p>
            <a:pPr algn="just"/>
            <a:endParaRPr lang="it-IT"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47717"/>
          </a:xfrm>
        </p:spPr>
        <p:txBody>
          <a:bodyPr>
            <a:normAutofit fontScale="90000"/>
          </a:bodyPr>
          <a:lstStyle/>
          <a:p>
            <a:endParaRPr lang="it-IT" i="1" dirty="0"/>
          </a:p>
        </p:txBody>
      </p:sp>
      <p:sp>
        <p:nvSpPr>
          <p:cNvPr id="3" name="Segnaposto contenuto 2"/>
          <p:cNvSpPr>
            <a:spLocks noGrp="1"/>
          </p:cNvSpPr>
          <p:nvPr>
            <p:ph idx="1"/>
          </p:nvPr>
        </p:nvSpPr>
        <p:spPr>
          <a:xfrm>
            <a:off x="608678" y="454384"/>
            <a:ext cx="8229600" cy="6606050"/>
          </a:xfrm>
        </p:spPr>
        <p:txBody>
          <a:bodyPr>
            <a:noAutofit/>
          </a:bodyPr>
          <a:lstStyle/>
          <a:p>
            <a:pPr algn="just">
              <a:buNone/>
            </a:pPr>
            <a:r>
              <a:rPr lang="it-IT" sz="2000" i="1" dirty="0" smtClean="0"/>
              <a:t>«... alla sua Speranza la sua Carlotta... 28 Giugno 1850.»</a:t>
            </a:r>
            <a:br>
              <a:rPr lang="it-IT" sz="2000" i="1" dirty="0" smtClean="0"/>
            </a:br>
            <a:r>
              <a:rPr lang="it-IT" sz="2000" dirty="0" smtClean="0"/>
              <a:t>(dall’album: dedica d’una fotografia) </a:t>
            </a:r>
          </a:p>
          <a:p>
            <a:pPr algn="just">
              <a:buNone/>
            </a:pPr>
            <a:r>
              <a:rPr lang="it-IT" sz="2000" dirty="0" smtClean="0"/>
              <a:t>Loreto impagliato e il busto d’Alfieri, di Napoleone i fiori in cornice (</a:t>
            </a:r>
            <a:r>
              <a:rPr lang="it-IT" sz="2000" i="1" dirty="0" smtClean="0"/>
              <a:t>le buone cose di pessimo gusto!</a:t>
            </a:r>
            <a:r>
              <a:rPr lang="it-IT" sz="2000" dirty="0" smtClean="0"/>
              <a:t>) </a:t>
            </a:r>
          </a:p>
          <a:p>
            <a:pPr algn="just">
              <a:buNone/>
            </a:pPr>
            <a:r>
              <a:rPr lang="it-IT" sz="2000" dirty="0" smtClean="0"/>
              <a:t>il caminetto un po’ tetro, le scatole senza confetti, i frutti di marmo protetti dalle campane di vetro, </a:t>
            </a:r>
          </a:p>
          <a:p>
            <a:pPr algn="just">
              <a:buNone/>
            </a:pPr>
            <a:r>
              <a:rPr lang="it-IT" sz="2000" dirty="0" smtClean="0"/>
              <a:t>un qualche raro balocco, gli scrigni fatti di valve,gli oggetti col </a:t>
            </a:r>
            <a:r>
              <a:rPr lang="it-IT" sz="2000" dirty="0" err="1" smtClean="0"/>
              <a:t>mònit</a:t>
            </a:r>
            <a:r>
              <a:rPr lang="it-IT" sz="2000" dirty="0" smtClean="0"/>
              <a:t>o salve, ricordo, le noci di cocco, </a:t>
            </a:r>
          </a:p>
          <a:p>
            <a:pPr algn="just">
              <a:buNone/>
            </a:pPr>
            <a:r>
              <a:rPr lang="it-IT" sz="2000" dirty="0" smtClean="0"/>
              <a:t>il gran lampadario vetusto che pende a mezzo il salone e </a:t>
            </a:r>
            <a:r>
              <a:rPr lang="it-IT" sz="2000" dirty="0" err="1" smtClean="0"/>
              <a:t>immilla</a:t>
            </a:r>
            <a:r>
              <a:rPr lang="it-IT" sz="2000" dirty="0" smtClean="0"/>
              <a:t> nel quarzo le buone cose di pessimo gusto, </a:t>
            </a:r>
          </a:p>
          <a:p>
            <a:pPr algn="just">
              <a:buNone/>
            </a:pPr>
            <a:r>
              <a:rPr lang="it-IT" sz="2000" dirty="0" smtClean="0"/>
              <a:t>il </a:t>
            </a:r>
            <a:r>
              <a:rPr lang="it-IT" sz="2000" dirty="0" err="1" smtClean="0"/>
              <a:t>cùc</a:t>
            </a:r>
            <a:r>
              <a:rPr lang="it-IT" sz="2000" dirty="0" smtClean="0"/>
              <a:t>u dell’ore che canta, le sedie parate a damasco chermisi... rinasco, rinasco del mille ottocento cinquanta! </a:t>
            </a:r>
          </a:p>
          <a:p>
            <a:pPr algn="just">
              <a:buNone/>
            </a:pPr>
            <a:r>
              <a:rPr lang="it-IT" sz="2000" dirty="0" smtClean="0"/>
              <a:t>I fratellini alla sala quest’oggi non possono accedere</a:t>
            </a:r>
            <a:br>
              <a:rPr lang="it-IT" sz="2000" dirty="0" smtClean="0"/>
            </a:br>
            <a:r>
              <a:rPr lang="it-IT" sz="2000" dirty="0" smtClean="0"/>
              <a:t>che cauti (hanno tolte le federe ai mobili: è giorno di gala). </a:t>
            </a:r>
          </a:p>
          <a:p>
            <a:pPr algn="just">
              <a:buNone/>
            </a:pPr>
            <a:r>
              <a:rPr lang="it-IT" sz="2000" dirty="0" smtClean="0"/>
              <a:t>Ma quelli v’irrompono in frotta. È giunta è giunta in vacanza la grande sorella Speranza con la compagna Carlotta. </a:t>
            </a:r>
          </a:p>
          <a:p>
            <a:pPr algn="just">
              <a:buNone/>
            </a:pPr>
            <a:r>
              <a:rPr lang="it-IT" sz="2000" dirty="0" smtClean="0"/>
              <a:t>Ha diciassette anni la Nonna! Carlotta quasi lo stesso</a:t>
            </a:r>
            <a:br>
              <a:rPr lang="it-IT" sz="2000" dirty="0" smtClean="0"/>
            </a:br>
            <a:endParaRPr lang="it-IT" sz="2000" dirty="0" smtClean="0"/>
          </a:p>
          <a:p>
            <a:endParaRPr lang="it-IT"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RINUNCIA AL RUOLO </a:t>
            </a:r>
            <a:r>
              <a:rPr lang="it-IT" dirty="0" err="1" smtClean="0"/>
              <a:t>DI</a:t>
            </a:r>
            <a:r>
              <a:rPr lang="it-IT" dirty="0" smtClean="0"/>
              <a:t> POETA</a:t>
            </a:r>
            <a:endParaRPr lang="it-IT" dirty="0"/>
          </a:p>
        </p:txBody>
      </p:sp>
      <p:sp>
        <p:nvSpPr>
          <p:cNvPr id="3" name="Segnaposto contenuto 2"/>
          <p:cNvSpPr>
            <a:spLocks noGrp="1"/>
          </p:cNvSpPr>
          <p:nvPr>
            <p:ph idx="1"/>
          </p:nvPr>
        </p:nvSpPr>
        <p:spPr/>
        <p:txBody>
          <a:bodyPr>
            <a:normAutofit fontScale="85000" lnSpcReduction="20000"/>
          </a:bodyPr>
          <a:lstStyle/>
          <a:p>
            <a:pPr algn="just"/>
            <a:r>
              <a:rPr lang="it-IT" dirty="0" smtClean="0"/>
              <a:t>Una caratteristica della poesia crepuscolare è il suo accento dimesso , malinconico, che compie un’apparente rinuncia ad ogni forma di retorica legata alla sacralità del poeta e che si distanzia sia da </a:t>
            </a:r>
            <a:r>
              <a:rPr lang="it-IT" dirty="0" err="1" smtClean="0"/>
              <a:t>D’Annunzio</a:t>
            </a:r>
            <a:r>
              <a:rPr lang="it-IT" dirty="0" smtClean="0"/>
              <a:t> (si dichiarano tutti anti-dannunziani) sia da Pascoli (poesia comunque sublime anche se fatta di piccole cose)</a:t>
            </a:r>
          </a:p>
          <a:p>
            <a:pPr algn="just"/>
            <a:r>
              <a:rPr lang="it-IT" dirty="0" smtClean="0"/>
              <a:t>Rinuncia ad ogni tipo di “sublime” in una società tutta tesa all’utilitarismo economico come quella borghese. Nasce un tono lirico pianamente colloquiale, prosaico, espressione di un poeta che rinuncia al proprio ruolo ( Palazzeschi si definirà “</a:t>
            </a:r>
            <a:r>
              <a:rPr lang="it-IT" i="1" dirty="0" smtClean="0"/>
              <a:t>saltimbanco dell’anima</a:t>
            </a:r>
            <a:r>
              <a:rPr lang="it-IT" dirty="0" smtClean="0"/>
              <a:t>”).</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LA MONOTONIA DELLA VITA </a:t>
            </a:r>
            <a:r>
              <a:rPr lang="it-IT" dirty="0" err="1" smtClean="0"/>
              <a:t>DI</a:t>
            </a:r>
            <a:r>
              <a:rPr lang="it-IT" dirty="0" smtClean="0"/>
              <a:t> PROVINCIA</a:t>
            </a:r>
            <a:endParaRPr lang="it-IT" dirty="0"/>
          </a:p>
        </p:txBody>
      </p:sp>
      <p:sp>
        <p:nvSpPr>
          <p:cNvPr id="3" name="Segnaposto contenuto 2"/>
          <p:cNvSpPr>
            <a:spLocks noGrp="1"/>
          </p:cNvSpPr>
          <p:nvPr>
            <p:ph idx="1"/>
          </p:nvPr>
        </p:nvSpPr>
        <p:spPr/>
        <p:txBody>
          <a:bodyPr>
            <a:normAutofit fontScale="92500"/>
          </a:bodyPr>
          <a:lstStyle/>
          <a:p>
            <a:pPr algn="just"/>
            <a:r>
              <a:rPr lang="it-IT" dirty="0" smtClean="0"/>
              <a:t>La poesia crepuscolare tiene lontana la storia e si rifugia nelle atmosfere quotidiane.</a:t>
            </a:r>
          </a:p>
          <a:p>
            <a:pPr algn="just"/>
            <a:r>
              <a:rPr lang="it-IT" dirty="0" smtClean="0"/>
              <a:t>La noia e la malinconia, espressioni di un’insuperabile difficoltà a inserirsi nel ritmo normale della vita, trovano una delle immagini più riuscite nella rappresentazione del languore delle domeniche provinciali, tra organetti di Barberia suonati dagli ambulanti, rintocchi di campane, gruppetti di educande e processioni. </a:t>
            </a: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213</TotalTime>
  <Words>3503</Words>
  <Application>Microsoft Macintosh PowerPoint</Application>
  <PresentationFormat>Presentazione su schermo (4:3)</PresentationFormat>
  <Paragraphs>102</Paragraphs>
  <Slides>27</Slides>
  <Notes>0</Notes>
  <HiddenSlides>0</HiddenSlides>
  <MMClips>0</MMClips>
  <ScaleCrop>false</ScaleCrop>
  <HeadingPairs>
    <vt:vector size="4" baseType="variant">
      <vt:variant>
        <vt:lpstr>Modello struttura</vt:lpstr>
      </vt:variant>
      <vt:variant>
        <vt:i4>1</vt:i4>
      </vt:variant>
      <vt:variant>
        <vt:lpstr>Titoli diapositive</vt:lpstr>
      </vt:variant>
      <vt:variant>
        <vt:i4>27</vt:i4>
      </vt:variant>
    </vt:vector>
  </HeadingPairs>
  <TitlesOfParts>
    <vt:vector size="28" baseType="lpstr">
      <vt:lpstr>Tema di Office</vt:lpstr>
      <vt:lpstr>IL PRIMO NOVECENTO</vt:lpstr>
      <vt:lpstr>L’età dell’ansia</vt:lpstr>
      <vt:lpstr>La letteratura italiana nel Primo Novecento</vt:lpstr>
      <vt:lpstr>Una sensibilità nuova…</vt:lpstr>
      <vt:lpstr>Le nuove poetiche</vt:lpstr>
      <vt:lpstr>I CREPUSCOLARI</vt:lpstr>
      <vt:lpstr>Diapositiva 7</vt:lpstr>
      <vt:lpstr>LA RINUNCIA AL RUOLO DI POETA</vt:lpstr>
      <vt:lpstr>LA MONOTONIA DELLA VITA DI PROVINCIA</vt:lpstr>
      <vt:lpstr>LA MALATTIA TRA DOLORE E IRONIA</vt:lpstr>
      <vt:lpstr>Marino Moretti</vt:lpstr>
      <vt:lpstr>Sergio Corazzini</vt:lpstr>
      <vt:lpstr>G. Gozzano</vt:lpstr>
      <vt:lpstr>Aldo Palazzeschi</vt:lpstr>
      <vt:lpstr>LA GRANDE AVANGUARDIA ITALIANA: IL FUTURISMO</vt:lpstr>
      <vt:lpstr>PAROLIBERISMO, ANALOGIA E RIFIUTO DELLA PUNTEGGIATURA</vt:lpstr>
      <vt:lpstr>IL FUTURISMO, LA GUERRA E LA POLITICA</vt:lpstr>
      <vt:lpstr> Manifesto del Futurismo-F. T.Marinetti 1909</vt:lpstr>
      <vt:lpstr>Manifesto del Futurismo (2)</vt:lpstr>
      <vt:lpstr>Manifesto del Futurismo (3)</vt:lpstr>
      <vt:lpstr>Manifesto tecnico della letteratura futurista - 1912</vt:lpstr>
      <vt:lpstr>Manifesto tecnico della letteratura futurista (2)</vt:lpstr>
      <vt:lpstr>Manifesto tecnico della letteratura futurista (3)</vt:lpstr>
      <vt:lpstr>Manifesto tecnico della letteratura futurista (4)</vt:lpstr>
      <vt:lpstr>LE RIVISTE – “LACERBA” (1913-1915)</vt:lpstr>
      <vt:lpstr>LE RIVISTE – “LA VOCE” (1908-1914)</vt:lpstr>
      <vt:lpstr>LE RIVISTE – SOLARIA ( 1926-1936) </vt:lpstr>
    </vt:vector>
  </TitlesOfParts>
  <Company>Liceo MALPIGHI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NOVECENTO</dc:title>
  <dc:creator>Mara Ferroni</dc:creator>
  <cp:lastModifiedBy>Mara Ferroni</cp:lastModifiedBy>
  <cp:revision>28</cp:revision>
  <dcterms:created xsi:type="dcterms:W3CDTF">2016-04-11T05:27:54Z</dcterms:created>
  <dcterms:modified xsi:type="dcterms:W3CDTF">2016-04-11T05:34:28Z</dcterms:modified>
</cp:coreProperties>
</file>